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432" r:id="rId11"/>
    <p:sldId id="433" r:id="rId12"/>
    <p:sldId id="282" r:id="rId13"/>
    <p:sldId id="283" r:id="rId14"/>
    <p:sldId id="284" r:id="rId15"/>
    <p:sldId id="285" r:id="rId16"/>
    <p:sldId id="402" r:id="rId17"/>
    <p:sldId id="287" r:id="rId18"/>
    <p:sldId id="288" r:id="rId19"/>
    <p:sldId id="289" r:id="rId20"/>
    <p:sldId id="403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0"/>
    <p:restoredTop sz="94648"/>
  </p:normalViewPr>
  <p:slideViewPr>
    <p:cSldViewPr snapToGrid="0">
      <p:cViewPr varScale="1">
        <p:scale>
          <a:sx n="75" d="100"/>
          <a:sy n="75" d="100"/>
        </p:scale>
        <p:origin x="16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10DD5-5025-EF4A-832D-E98F7D59B4F2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6FB31-3C66-204F-A4FC-83A83E7D2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4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567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628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58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417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2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902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90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11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16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Here</a:t>
            </a:r>
            <a:r>
              <a:rPr lang="es-CL" dirty="0"/>
              <a:t> </a:t>
            </a: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have</a:t>
            </a:r>
            <a:r>
              <a:rPr lang="es-CL" dirty="0"/>
              <a:t> a </a:t>
            </a:r>
            <a:r>
              <a:rPr lang="es-CL" dirty="0" err="1"/>
              <a:t>toy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of 6 </a:t>
            </a:r>
            <a:r>
              <a:rPr lang="es-CL" dirty="0" err="1"/>
              <a:t>nodes</a:t>
            </a:r>
            <a:r>
              <a:rPr lang="es-CL" dirty="0"/>
              <a:t>.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structural</a:t>
            </a:r>
            <a:r>
              <a:rPr lang="es-CL" baseline="0" dirty="0"/>
              <a:t> </a:t>
            </a:r>
            <a:r>
              <a:rPr lang="es-CL" baseline="0" dirty="0" err="1"/>
              <a:t>properties</a:t>
            </a:r>
            <a:r>
              <a:rPr lang="es-CL" baseline="0" dirty="0"/>
              <a:t> </a:t>
            </a:r>
            <a:r>
              <a:rPr lang="es-CL" baseline="0" dirty="0" err="1"/>
              <a:t>tell</a:t>
            </a:r>
            <a:r>
              <a:rPr lang="es-CL" baseline="0" dirty="0"/>
              <a:t> as </a:t>
            </a:r>
            <a:r>
              <a:rPr lang="es-CL" baseline="0" dirty="0" err="1"/>
              <a:t>how</a:t>
            </a:r>
            <a:r>
              <a:rPr lang="es-CL" baseline="0" dirty="0"/>
              <a:t> </a:t>
            </a:r>
            <a:r>
              <a:rPr lang="es-CL" baseline="0" dirty="0" err="1"/>
              <a:t>complex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network</a:t>
            </a:r>
            <a:r>
              <a:rPr lang="es-CL" baseline="0" dirty="0"/>
              <a:t> </a:t>
            </a:r>
            <a:r>
              <a:rPr lang="es-CL" baseline="0" dirty="0" err="1"/>
              <a:t>is</a:t>
            </a:r>
            <a:r>
              <a:rPr lang="es-CL" baseline="0" dirty="0"/>
              <a:t>. </a:t>
            </a:r>
            <a:r>
              <a:rPr lang="es-CL" baseline="0" dirty="0" err="1"/>
              <a:t>Here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most</a:t>
            </a:r>
            <a:r>
              <a:rPr lang="es-CL" baseline="0" dirty="0"/>
              <a:t> </a:t>
            </a:r>
            <a:r>
              <a:rPr lang="es-CL" baseline="0" dirty="0" err="1"/>
              <a:t>common</a:t>
            </a:r>
            <a:r>
              <a:rPr lang="es-CL" baseline="0" dirty="0"/>
              <a:t> </a:t>
            </a:r>
            <a:r>
              <a:rPr lang="es-CL" baseline="0" dirty="0" err="1"/>
              <a:t>index</a:t>
            </a:r>
            <a:r>
              <a:rPr lang="es-CL" baseline="0" dirty="0"/>
              <a:t> are </a:t>
            </a:r>
            <a:r>
              <a:rPr lang="es-CL" baseline="0" dirty="0" err="1"/>
              <a:t>this</a:t>
            </a:r>
            <a:r>
              <a:rPr lang="es-CL" baseline="0" dirty="0"/>
              <a:t> </a:t>
            </a:r>
            <a:r>
              <a:rPr lang="es-CL" baseline="0" dirty="0" err="1"/>
              <a:t>ones</a:t>
            </a:r>
            <a:endParaRPr lang="es-CL" baseline="0" dirty="0"/>
          </a:p>
          <a:p>
            <a:endParaRPr lang="es-CL" baseline="0" dirty="0"/>
          </a:p>
          <a:p>
            <a:r>
              <a:rPr lang="es-CL" baseline="0" dirty="0"/>
              <a:t>In </a:t>
            </a:r>
            <a:r>
              <a:rPr lang="es-CL" baseline="0" dirty="0" err="1"/>
              <a:t>the</a:t>
            </a:r>
            <a:r>
              <a:rPr lang="es-CL" baseline="0" dirty="0"/>
              <a:t> case of 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38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Here</a:t>
            </a:r>
            <a:r>
              <a:rPr lang="es-CL" dirty="0"/>
              <a:t> </a:t>
            </a: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have</a:t>
            </a:r>
            <a:r>
              <a:rPr lang="es-CL" dirty="0"/>
              <a:t> a </a:t>
            </a:r>
            <a:r>
              <a:rPr lang="es-CL" dirty="0" err="1"/>
              <a:t>toy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of 6 </a:t>
            </a:r>
            <a:r>
              <a:rPr lang="es-CL" dirty="0" err="1"/>
              <a:t>nodes</a:t>
            </a:r>
            <a:r>
              <a:rPr lang="es-CL" dirty="0"/>
              <a:t>.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structural</a:t>
            </a:r>
            <a:r>
              <a:rPr lang="es-CL" baseline="0" dirty="0"/>
              <a:t> </a:t>
            </a:r>
            <a:r>
              <a:rPr lang="es-CL" baseline="0" dirty="0" err="1"/>
              <a:t>properties</a:t>
            </a:r>
            <a:r>
              <a:rPr lang="es-CL" baseline="0" dirty="0"/>
              <a:t> </a:t>
            </a:r>
            <a:r>
              <a:rPr lang="es-CL" baseline="0" dirty="0" err="1"/>
              <a:t>tell</a:t>
            </a:r>
            <a:r>
              <a:rPr lang="es-CL" baseline="0" dirty="0"/>
              <a:t> as </a:t>
            </a:r>
            <a:r>
              <a:rPr lang="es-CL" baseline="0" dirty="0" err="1"/>
              <a:t>how</a:t>
            </a:r>
            <a:r>
              <a:rPr lang="es-CL" baseline="0" dirty="0"/>
              <a:t> </a:t>
            </a:r>
            <a:r>
              <a:rPr lang="es-CL" baseline="0" dirty="0" err="1"/>
              <a:t>complex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network</a:t>
            </a:r>
            <a:r>
              <a:rPr lang="es-CL" baseline="0" dirty="0"/>
              <a:t> </a:t>
            </a:r>
            <a:r>
              <a:rPr lang="es-CL" baseline="0" dirty="0" err="1"/>
              <a:t>is</a:t>
            </a:r>
            <a:r>
              <a:rPr lang="es-CL" baseline="0" dirty="0"/>
              <a:t>. </a:t>
            </a:r>
            <a:r>
              <a:rPr lang="es-CL" baseline="0" dirty="0" err="1"/>
              <a:t>Here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most</a:t>
            </a:r>
            <a:r>
              <a:rPr lang="es-CL" baseline="0" dirty="0"/>
              <a:t> </a:t>
            </a:r>
            <a:r>
              <a:rPr lang="es-CL" baseline="0" dirty="0" err="1"/>
              <a:t>common</a:t>
            </a:r>
            <a:r>
              <a:rPr lang="es-CL" baseline="0" dirty="0"/>
              <a:t> </a:t>
            </a:r>
            <a:r>
              <a:rPr lang="es-CL" baseline="0" dirty="0" err="1"/>
              <a:t>index</a:t>
            </a:r>
            <a:r>
              <a:rPr lang="es-CL" baseline="0" dirty="0"/>
              <a:t> are </a:t>
            </a:r>
            <a:r>
              <a:rPr lang="es-CL" baseline="0" dirty="0" err="1"/>
              <a:t>this</a:t>
            </a:r>
            <a:r>
              <a:rPr lang="es-CL" baseline="0" dirty="0"/>
              <a:t> </a:t>
            </a:r>
            <a:r>
              <a:rPr lang="es-CL" baseline="0" dirty="0" err="1"/>
              <a:t>ones</a:t>
            </a:r>
            <a:endParaRPr lang="es-CL" baseline="0" dirty="0"/>
          </a:p>
          <a:p>
            <a:endParaRPr lang="es-CL" baseline="0" dirty="0"/>
          </a:p>
          <a:p>
            <a:r>
              <a:rPr lang="es-CL" baseline="0" dirty="0"/>
              <a:t>In </a:t>
            </a:r>
            <a:r>
              <a:rPr lang="es-CL" baseline="0" dirty="0" err="1"/>
              <a:t>the</a:t>
            </a:r>
            <a:r>
              <a:rPr lang="es-CL" baseline="0" dirty="0"/>
              <a:t> case of 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1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829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16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158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7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5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5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4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6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90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9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30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6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42198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8541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86886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8696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8415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95297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52311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65370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8151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1234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4573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200425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85417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8026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nodes</a:t>
            </a:r>
            <a:r>
              <a:rPr lang="es-CL" dirty="0">
                <a:solidFill>
                  <a:srgbClr val="FF0000"/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50077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90939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1"/>
            <a:ext cx="12728" cy="59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1"/>
            <a:ext cx="505706" cy="75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0"/>
            <a:ext cx="1806625" cy="109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2"/>
            <a:ext cx="943188" cy="844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6"/>
            <a:ext cx="142003" cy="603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5"/>
            <a:ext cx="369007" cy="3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6"/>
            <a:ext cx="1954342" cy="10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</a:t>
            </a:r>
            <a:r>
              <a:rPr lang="es-CL" dirty="0">
                <a:solidFill>
                  <a:srgbClr val="FF0000"/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2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64275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85416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86884"/>
            <a:ext cx="12728" cy="59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8694"/>
            <a:ext cx="505706" cy="75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8413"/>
            <a:ext cx="1806625" cy="109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95295"/>
            <a:ext cx="943188" cy="844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52309"/>
            <a:ext cx="142003" cy="603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65368"/>
            <a:ext cx="369007" cy="3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8149"/>
            <a:ext cx="1954342" cy="10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1233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4572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200424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85415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8024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Connectance</a:t>
            </a:r>
            <a:r>
              <a:rPr lang="es-CL" dirty="0">
                <a:solidFill>
                  <a:srgbClr val="FF0000"/>
                </a:solidFill>
              </a:rPr>
              <a:t> ( C = L/S</a:t>
            </a:r>
            <a:r>
              <a:rPr lang="es-CL" baseline="30000" dirty="0">
                <a:solidFill>
                  <a:srgbClr val="FF0000"/>
                </a:solidFill>
              </a:rPr>
              <a:t>2</a:t>
            </a:r>
            <a:r>
              <a:rPr lang="es-CL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50075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96964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59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69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88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0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4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3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4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0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09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Vulnerability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0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69064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59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69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88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0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4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3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4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0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09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Vulnerability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0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8312726" y="3143604"/>
            <a:ext cx="15724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Mean and SD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88912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Numbers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trophic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levels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18863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Proportion</a:t>
            </a:r>
            <a:r>
              <a:rPr lang="es-CL" dirty="0">
                <a:solidFill>
                  <a:srgbClr val="FF0000"/>
                </a:solidFill>
              </a:rPr>
              <a:t> of basal, </a:t>
            </a:r>
            <a:r>
              <a:rPr lang="es-CL" dirty="0" err="1">
                <a:solidFill>
                  <a:srgbClr val="FF0000"/>
                </a:solidFill>
              </a:rPr>
              <a:t>intermediate</a:t>
            </a:r>
            <a:r>
              <a:rPr lang="es-CL" dirty="0">
                <a:solidFill>
                  <a:srgbClr val="FF0000"/>
                </a:solidFill>
              </a:rPr>
              <a:t>, top </a:t>
            </a:r>
            <a:r>
              <a:rPr lang="es-CL" dirty="0" err="1">
                <a:solidFill>
                  <a:srgbClr val="FF0000"/>
                </a:solidFill>
              </a:rPr>
              <a:t>species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sp>
        <p:nvSpPr>
          <p:cNvPr id="23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4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40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1" name="Conector curvado 40"/>
          <p:cNvCxnSpPr>
            <a:stCxn id="36" idx="2"/>
            <a:endCxn id="36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3947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Proportion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omnivores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3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4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40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1" name="Conector curvado 40"/>
          <p:cNvCxnSpPr>
            <a:stCxn id="36" idx="2"/>
            <a:endCxn id="36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66505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sp>
        <p:nvSpPr>
          <p:cNvPr id="2" name="CuadroTexto 1"/>
          <p:cNvSpPr txBox="1"/>
          <p:nvPr/>
        </p:nvSpPr>
        <p:spPr>
          <a:xfrm>
            <a:off x="5811656" y="5124677"/>
            <a:ext cx="5798453" cy="13849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800" dirty="0" err="1">
                <a:solidFill>
                  <a:srgbClr val="FFFF00"/>
                </a:solidFill>
              </a:rPr>
              <a:t>We</a:t>
            </a:r>
            <a:r>
              <a:rPr lang="es-CL" sz="2800" dirty="0">
                <a:solidFill>
                  <a:srgbClr val="FFFF00"/>
                </a:solidFill>
              </a:rPr>
              <a:t> can compare </a:t>
            </a:r>
            <a:r>
              <a:rPr lang="es-CL" sz="2800" dirty="0" err="1">
                <a:solidFill>
                  <a:srgbClr val="FFFF00"/>
                </a:solidFill>
              </a:rPr>
              <a:t>the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food</a:t>
            </a:r>
            <a:r>
              <a:rPr lang="es-CL" sz="2800" dirty="0">
                <a:solidFill>
                  <a:srgbClr val="FFFF00"/>
                </a:solidFill>
              </a:rPr>
              <a:t> web </a:t>
            </a:r>
            <a:r>
              <a:rPr lang="es-CL" sz="2800" dirty="0" err="1">
                <a:solidFill>
                  <a:srgbClr val="FFFF00"/>
                </a:solidFill>
              </a:rPr>
              <a:t>topology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with</a:t>
            </a:r>
            <a:r>
              <a:rPr lang="es-CL" sz="2800" dirty="0">
                <a:solidFill>
                  <a:srgbClr val="FFFF00"/>
                </a:solidFill>
              </a:rPr>
              <a:t> and </a:t>
            </a:r>
            <a:r>
              <a:rPr lang="es-CL" sz="2800" dirty="0" err="1">
                <a:solidFill>
                  <a:srgbClr val="FFFF00"/>
                </a:solidFill>
              </a:rPr>
              <a:t>withouth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perturbations</a:t>
            </a:r>
            <a:r>
              <a:rPr lang="es-CL" sz="2800" dirty="0">
                <a:solidFill>
                  <a:srgbClr val="FFFF00"/>
                </a:solidFill>
              </a:rPr>
              <a:t> to </a:t>
            </a:r>
            <a:r>
              <a:rPr lang="es-CL" sz="2800" dirty="0" err="1">
                <a:solidFill>
                  <a:srgbClr val="FFFF00"/>
                </a:solidFill>
              </a:rPr>
              <a:t>see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how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it’s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changes</a:t>
            </a:r>
            <a:endParaRPr lang="es-CL" sz="2800" dirty="0">
              <a:solidFill>
                <a:srgbClr val="FFFF00"/>
              </a:solidFill>
            </a:endParaRP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3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0" name="Conector curvado 39"/>
          <p:cNvCxnSpPr>
            <a:stCxn id="35" idx="2"/>
            <a:endCxn id="35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83092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L" dirty="0" err="1"/>
              <a:t>Understanding</a:t>
            </a:r>
            <a:r>
              <a:rPr lang="es-CL" dirty="0"/>
              <a:t> </a:t>
            </a:r>
            <a:r>
              <a:rPr lang="es-CL" dirty="0" err="1"/>
              <a:t>how</a:t>
            </a:r>
            <a:r>
              <a:rPr lang="es-CL" dirty="0"/>
              <a:t> </a:t>
            </a:r>
            <a:r>
              <a:rPr lang="es-CL" dirty="0" err="1"/>
              <a:t>robust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is</a:t>
            </a:r>
            <a:r>
              <a:rPr lang="es-CL" dirty="0"/>
              <a:t> to </a:t>
            </a:r>
            <a:r>
              <a:rPr lang="es-CL" dirty="0" err="1"/>
              <a:t>perturbations</a:t>
            </a:r>
            <a:endParaRPr lang="es-CL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Structural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nodes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Connectance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 C = L/S</a:t>
            </a:r>
            <a:r>
              <a:rPr lang="es-CL" baseline="30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Vulnerability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Generality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trophic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levels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basal,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intermediate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top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species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omnivores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canibalism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r>
              <a:rPr lang="es-CL" dirty="0" err="1"/>
              <a:t>Functional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Modularity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Degree</a:t>
            </a:r>
            <a:r>
              <a:rPr lang="es-CL" dirty="0"/>
              <a:t> </a:t>
            </a:r>
            <a:r>
              <a:rPr lang="es-CL" dirty="0" err="1"/>
              <a:t>distribution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8" y="2584254"/>
            <a:ext cx="3398227" cy="325220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77618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Structural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nodes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Connectance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 C = L/S</a:t>
            </a:r>
            <a:r>
              <a:rPr lang="es-CL" baseline="30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Vulnerability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Generality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trophic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levels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basal,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intermediate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top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species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omnivores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canibalism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r>
              <a:rPr lang="es-CL" dirty="0" err="1"/>
              <a:t>Functional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Modularity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Degree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distribution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" y="2452018"/>
            <a:ext cx="4264597" cy="392816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L" dirty="0" err="1"/>
              <a:t>Understanding</a:t>
            </a:r>
            <a:r>
              <a:rPr lang="es-CL" dirty="0"/>
              <a:t> </a:t>
            </a:r>
            <a:r>
              <a:rPr lang="es-CL" dirty="0" err="1"/>
              <a:t>how</a:t>
            </a:r>
            <a:r>
              <a:rPr lang="es-CL" dirty="0"/>
              <a:t> </a:t>
            </a:r>
            <a:r>
              <a:rPr lang="es-CL" dirty="0" err="1"/>
              <a:t>robust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is</a:t>
            </a:r>
            <a:r>
              <a:rPr lang="es-CL" dirty="0"/>
              <a:t> to </a:t>
            </a:r>
            <a:r>
              <a:rPr lang="es-CL" dirty="0" err="1"/>
              <a:t>perturbations</a:t>
            </a:r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400590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4976761" y="373613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0A70-D97C-2BEA-6448-3B4C1A4EBB52}"/>
              </a:ext>
            </a:extLst>
          </p:cNvPr>
          <p:cNvSpPr txBox="1">
            <a:spLocks/>
          </p:cNvSpPr>
          <p:nvPr/>
        </p:nvSpPr>
        <p:spPr>
          <a:xfrm>
            <a:off x="480920" y="3897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for understanding</a:t>
            </a:r>
          </a:p>
          <a:p>
            <a:r>
              <a:rPr lang="en-US" sz="3200" dirty="0"/>
              <a:t>Draw the graphical network from the given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A9D03-14B4-EDF8-D14F-557C591E59D5}"/>
              </a:ext>
            </a:extLst>
          </p:cNvPr>
          <p:cNvSpPr txBox="1"/>
          <p:nvPr/>
        </p:nvSpPr>
        <p:spPr>
          <a:xfrm>
            <a:off x="9334231" y="6181785"/>
            <a:ext cx="2747279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Remember: resources are rows, consumers are columns.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7D292C-1DB9-265F-C780-207CE932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32704"/>
              </p:ext>
            </p:extLst>
          </p:nvPr>
        </p:nvGraphicFramePr>
        <p:xfrm>
          <a:off x="2413000" y="2663190"/>
          <a:ext cx="3683000" cy="314087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3231432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62512664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6396272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24847569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1204797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20258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71506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589574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399789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078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D068C9-B0AB-8471-8F17-895E76F38DD8}"/>
              </a:ext>
            </a:extLst>
          </p:cNvPr>
          <p:cNvSpPr txBox="1"/>
          <p:nvPr/>
        </p:nvSpPr>
        <p:spPr>
          <a:xfrm>
            <a:off x="1670211" y="2663189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E49C9-7802-6871-1BF2-C3771A8640F1}"/>
              </a:ext>
            </a:extLst>
          </p:cNvPr>
          <p:cNvSpPr txBox="1"/>
          <p:nvPr/>
        </p:nvSpPr>
        <p:spPr>
          <a:xfrm>
            <a:off x="1670210" y="3342977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82A2C-2E86-992D-47DF-96FCD4D6B89C}"/>
              </a:ext>
            </a:extLst>
          </p:cNvPr>
          <p:cNvSpPr txBox="1"/>
          <p:nvPr/>
        </p:nvSpPr>
        <p:spPr>
          <a:xfrm>
            <a:off x="1670210" y="4022765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53CA0-DA59-253B-064C-105603F68DC1}"/>
              </a:ext>
            </a:extLst>
          </p:cNvPr>
          <p:cNvSpPr txBox="1"/>
          <p:nvPr/>
        </p:nvSpPr>
        <p:spPr>
          <a:xfrm>
            <a:off x="1670210" y="470255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8EECA-46A0-E31B-DB92-BE736B2F9E66}"/>
              </a:ext>
            </a:extLst>
          </p:cNvPr>
          <p:cNvSpPr txBox="1"/>
          <p:nvPr/>
        </p:nvSpPr>
        <p:spPr>
          <a:xfrm>
            <a:off x="1670210" y="5382341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3AE2C-4FB6-B155-07F9-15DE4A25188E}"/>
              </a:ext>
            </a:extLst>
          </p:cNvPr>
          <p:cNvSpPr txBox="1"/>
          <p:nvPr/>
        </p:nvSpPr>
        <p:spPr>
          <a:xfrm rot="3710974">
            <a:off x="2295334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0124-9E97-D7E2-80F3-0CA7F8F53C30}"/>
              </a:ext>
            </a:extLst>
          </p:cNvPr>
          <p:cNvSpPr txBox="1"/>
          <p:nvPr/>
        </p:nvSpPr>
        <p:spPr>
          <a:xfrm rot="3710974">
            <a:off x="3005372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55DD-AA67-2029-4C39-10F8086BBFCE}"/>
              </a:ext>
            </a:extLst>
          </p:cNvPr>
          <p:cNvSpPr txBox="1"/>
          <p:nvPr/>
        </p:nvSpPr>
        <p:spPr>
          <a:xfrm rot="3710974">
            <a:off x="3715410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A7C9B-464F-395C-72AC-D63C2F064D2D}"/>
              </a:ext>
            </a:extLst>
          </p:cNvPr>
          <p:cNvSpPr txBox="1"/>
          <p:nvPr/>
        </p:nvSpPr>
        <p:spPr>
          <a:xfrm rot="3710974">
            <a:off x="4425448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1760E-DCA8-0D3C-5CF0-D1CDA0DF383E}"/>
              </a:ext>
            </a:extLst>
          </p:cNvPr>
          <p:cNvSpPr txBox="1"/>
          <p:nvPr/>
        </p:nvSpPr>
        <p:spPr>
          <a:xfrm rot="3710974">
            <a:off x="5135487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00DB83-E7F1-389B-24CA-55FBBBC56130}"/>
              </a:ext>
            </a:extLst>
          </p:cNvPr>
          <p:cNvCxnSpPr>
            <a:cxnSpLocks/>
          </p:cNvCxnSpPr>
          <p:nvPr/>
        </p:nvCxnSpPr>
        <p:spPr>
          <a:xfrm>
            <a:off x="6554060" y="402276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E2ED8-EBD4-CED8-A859-E67EEE2F6312}"/>
              </a:ext>
            </a:extLst>
          </p:cNvPr>
          <p:cNvSpPr txBox="1"/>
          <p:nvPr/>
        </p:nvSpPr>
        <p:spPr>
          <a:xfrm>
            <a:off x="8138487" y="2416915"/>
            <a:ext cx="1083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6ED19-5347-33BC-F944-66A8C1FC7476}"/>
              </a:ext>
            </a:extLst>
          </p:cNvPr>
          <p:cNvSpPr txBox="1"/>
          <p:nvPr/>
        </p:nvSpPr>
        <p:spPr>
          <a:xfrm>
            <a:off x="1840379" y="2598003"/>
            <a:ext cx="8511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Network Topology Slides (</a:t>
            </a:r>
            <a:r>
              <a:rPr lang="en-US" sz="4800" dirty="0" err="1"/>
              <a:t>Isidora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1289</Words>
  <Application>Microsoft Macintosh PowerPoint</Application>
  <PresentationFormat>Widescreen</PresentationFormat>
  <Paragraphs>275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7</cp:revision>
  <dcterms:created xsi:type="dcterms:W3CDTF">2022-12-19T17:24:44Z</dcterms:created>
  <dcterms:modified xsi:type="dcterms:W3CDTF">2023-01-05T12:31:57Z</dcterms:modified>
</cp:coreProperties>
</file>